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58" r:id="rId3"/>
    <p:sldId id="259" r:id="rId4"/>
    <p:sldId id="260" r:id="rId5"/>
    <p:sldId id="261" r:id="rId6"/>
    <p:sldId id="262" r:id="rId7"/>
    <p:sldId id="263" r:id="rId8"/>
    <p:sldId id="269" r:id="rId9"/>
    <p:sldId id="264" r:id="rId10"/>
    <p:sldId id="266" r:id="rId11"/>
    <p:sldId id="267" r:id="rId12"/>
    <p:sldId id="268"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8ED360-6A91-4802-90AE-CFB31F615F0D}" type="datetimeFigureOut">
              <a:rPr lang="en-GB" smtClean="0"/>
              <a:t>03/12/2018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329790-DA60-43BA-8E7F-4CD93E2AE9EF}" type="slidenum">
              <a:rPr lang="en-GB" smtClean="0"/>
              <a:t>‹#›</a:t>
            </a:fld>
            <a:endParaRPr lang="en-GB"/>
          </a:p>
        </p:txBody>
      </p:sp>
    </p:spTree>
    <p:extLst>
      <p:ext uri="{BB962C8B-B14F-4D97-AF65-F5344CB8AC3E}">
        <p14:creationId xmlns:p14="http://schemas.microsoft.com/office/powerpoint/2010/main" val="349321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E6500-A63A-41E2-A3CD-EA8F17EB8F5F}" type="datetimeFigureOut">
              <a:rPr lang="en-GB" smtClean="0"/>
              <a:t>03/12/2018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865B2-70D5-47F9-BA0E-6126FB159DF3}" type="slidenum">
              <a:rPr lang="en-GB" smtClean="0"/>
              <a:t>‹#›</a:t>
            </a:fld>
            <a:endParaRPr lang="en-GB"/>
          </a:p>
        </p:txBody>
      </p:sp>
    </p:spTree>
    <p:extLst>
      <p:ext uri="{BB962C8B-B14F-4D97-AF65-F5344CB8AC3E}">
        <p14:creationId xmlns:p14="http://schemas.microsoft.com/office/powerpoint/2010/main" val="28904788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Talk about “into UK”, “out of UK” &amp; “around the UK” – from one area or city to another – known as Internal Trafficking or could even be from one room or floor to another.</a:t>
            </a:r>
          </a:p>
          <a:p>
            <a:pPr eaLnBrk="1" hangingPunct="1">
              <a:spcBef>
                <a:spcPct val="0"/>
              </a:spcBef>
            </a:pPr>
            <a:endParaRPr lang="en-US" altLang="en-US" dirty="0" smtClean="0"/>
          </a:p>
          <a:p>
            <a:pPr eaLnBrk="1" hangingPunct="1">
              <a:spcBef>
                <a:spcPct val="0"/>
              </a:spcBef>
            </a:pPr>
            <a:r>
              <a:rPr lang="en-US" altLang="en-US" dirty="0" smtClean="0"/>
              <a:t>Usually for those coming into the country, it is for a job they have applied for but turns out to be something completely different when they arrive.</a:t>
            </a:r>
          </a:p>
          <a:p>
            <a:pPr eaLnBrk="1" hangingPunct="1">
              <a:spcBef>
                <a:spcPct val="0"/>
              </a:spcBef>
            </a:pPr>
            <a:endParaRPr lang="en-GB" altLang="en-US" dirty="0" smtClean="0">
              <a:latin typeface="Arial" panose="020B0604020202020204" pitchFamily="34" charset="0"/>
              <a:cs typeface="Arial" panose="020B0604020202020204" pitchFamily="34" charset="0"/>
            </a:endParaRPr>
          </a:p>
          <a:p>
            <a:pPr eaLnBrk="1" hangingPunct="1">
              <a:spcBef>
                <a:spcPct val="0"/>
              </a:spcBef>
            </a:pPr>
            <a:r>
              <a:rPr lang="en-GB" altLang="en-US" dirty="0" smtClean="0">
                <a:latin typeface="Arial" panose="020B0604020202020204" pitchFamily="34" charset="0"/>
                <a:cs typeface="Arial" panose="020B0604020202020204" pitchFamily="34" charset="0"/>
              </a:rPr>
              <a:t>While many organisations have different work streams or departments, the traffickers have a person they regard as a commodity, who they use and abuse at will. They do not simply categorise any single facet, but will make use of the victim however they see fit.</a:t>
            </a:r>
          </a:p>
          <a:p>
            <a:pPr eaLnBrk="1" hangingPunct="1">
              <a:spcBef>
                <a:spcPct val="0"/>
              </a:spcBef>
            </a:pPr>
            <a:endParaRPr lang="en-GB" altLang="en-US" dirty="0" smtClean="0">
              <a:latin typeface="Arial" panose="020B0604020202020204" pitchFamily="34" charset="0"/>
              <a:cs typeface="Arial" panose="020B0604020202020204" pitchFamily="34" charset="0"/>
            </a:endParaRPr>
          </a:p>
          <a:p>
            <a:pPr eaLnBrk="1" hangingPunct="1">
              <a:spcBef>
                <a:spcPct val="0"/>
              </a:spcBef>
            </a:pPr>
            <a:r>
              <a:rPr lang="en-GB" altLang="en-US" dirty="0" smtClean="0"/>
              <a:t>It is a fact that traffickers will ‘coach’ victims not to engage with ‘the Authorities’ – Police and Social Services. The fact that many victims come from under developed areas where corruption is rife, is often used by the traffickers to ensure that they are reluctant to engage with Police or SSD.</a:t>
            </a:r>
            <a:endParaRPr lang="en-GB" altLang="en-US" dirty="0" smtClean="0">
              <a:latin typeface="Arial" panose="020B0604020202020204" pitchFamily="34" charset="0"/>
              <a:cs typeface="Arial" panose="020B0604020202020204" pitchFamily="34" charset="0"/>
            </a:endParaRPr>
          </a:p>
          <a:p>
            <a:pPr eaLnBrk="1" hangingPunct="1">
              <a:spcBef>
                <a:spcPct val="0"/>
              </a:spcBef>
            </a:pP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2</a:t>
            </a:fld>
            <a:endParaRPr lang="en-GB"/>
          </a:p>
        </p:txBody>
      </p:sp>
    </p:spTree>
    <p:extLst>
      <p:ext uri="{BB962C8B-B14F-4D97-AF65-F5344CB8AC3E}">
        <p14:creationId xmlns:p14="http://schemas.microsoft.com/office/powerpoint/2010/main" val="1832560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Romanian</a:t>
            </a:r>
            <a:r>
              <a:rPr lang="en-GB" baseline="0" dirty="0" smtClean="0"/>
              <a:t> 4 – Ongoing investigation</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11</a:t>
            </a:fld>
            <a:endParaRPr lang="en-GB"/>
          </a:p>
        </p:txBody>
      </p:sp>
    </p:spTree>
    <p:extLst>
      <p:ext uri="{BB962C8B-B14F-4D97-AF65-F5344CB8AC3E}">
        <p14:creationId xmlns:p14="http://schemas.microsoft.com/office/powerpoint/2010/main" val="222824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men come to work</a:t>
            </a:r>
            <a:r>
              <a:rPr lang="en-GB" baseline="0" dirty="0" smtClean="0"/>
              <a:t> at Hand Car Washes</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12</a:t>
            </a:fld>
            <a:endParaRPr lang="en-GB"/>
          </a:p>
        </p:txBody>
      </p:sp>
    </p:spTree>
    <p:extLst>
      <p:ext uri="{BB962C8B-B14F-4D97-AF65-F5344CB8AC3E}">
        <p14:creationId xmlns:p14="http://schemas.microsoft.com/office/powerpoint/2010/main" val="91960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 for listening – Will be around for any questions</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13</a:t>
            </a:fld>
            <a:endParaRPr lang="en-GB"/>
          </a:p>
        </p:txBody>
      </p:sp>
    </p:spTree>
    <p:extLst>
      <p:ext uri="{BB962C8B-B14F-4D97-AF65-F5344CB8AC3E}">
        <p14:creationId xmlns:p14="http://schemas.microsoft.com/office/powerpoint/2010/main" val="224762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u="sng" dirty="0" smtClean="0">
                <a:ea typeface="ＭＳ Ｐゴシック" panose="020B0600070205080204" pitchFamily="34" charset="-128"/>
              </a:rPr>
              <a:t>SMUGGLING</a:t>
            </a:r>
            <a:r>
              <a:rPr lang="en-GB" altLang="en-US" dirty="0" smtClean="0">
                <a:ea typeface="ＭＳ Ｐゴシック" panose="020B0600070205080204" pitchFamily="34" charset="-128"/>
              </a:rPr>
              <a:t> = People being smuggled as illegal migrants have usually consented to being smuggled.  The relationship between an illegal migrant and a people smuggler is a commercial transaction which ends on completion of the journey.</a:t>
            </a:r>
            <a:endParaRPr lang="en-GB" altLang="en-US" i="1" dirty="0" smtClean="0">
              <a:ea typeface="ＭＳ Ｐゴシック" panose="020B0600070205080204" pitchFamily="34" charset="-128"/>
            </a:endParaRPr>
          </a:p>
          <a:p>
            <a:r>
              <a:rPr lang="en-GB" altLang="en-US" dirty="0" smtClean="0">
                <a:ea typeface="ＭＳ Ｐゴシック" panose="020B0600070205080204" pitchFamily="34" charset="-128"/>
              </a:rPr>
              <a:t>This will be with the victims knowledge and consent. OFFENCE AGAINST THE STATE. </a:t>
            </a:r>
          </a:p>
          <a:p>
            <a:endParaRPr lang="en-GB" altLang="en-US" dirty="0" smtClean="0">
              <a:ea typeface="ＭＳ Ｐゴシック" panose="020B0600070205080204" pitchFamily="34" charset="-128"/>
            </a:endParaRPr>
          </a:p>
          <a:p>
            <a:r>
              <a:rPr lang="en-GB" altLang="en-US" b="1" u="sng" dirty="0" smtClean="0">
                <a:ea typeface="ＭＳ Ｐゴシック" panose="020B0600070205080204" pitchFamily="34" charset="-128"/>
              </a:rPr>
              <a:t>TRAFFICKING</a:t>
            </a:r>
            <a:r>
              <a:rPr lang="en-GB" altLang="en-US" dirty="0" smtClean="0">
                <a:ea typeface="ＭＳ Ｐゴシック" panose="020B0600070205080204" pitchFamily="34" charset="-128"/>
              </a:rPr>
              <a:t> = Victims of trafficking have not consented, or the consent they did give is rendered meaningless by the actions of the traffickers, e.g. DECEPPTION – COERCION – ABUSE OF POWER.  </a:t>
            </a:r>
          </a:p>
          <a:p>
            <a:r>
              <a:rPr lang="en-GB" altLang="en-US" dirty="0" smtClean="0">
                <a:ea typeface="ＭＳ Ｐゴシック" panose="020B0600070205080204" pitchFamily="34" charset="-128"/>
              </a:rPr>
              <a:t>However, for those who have been trafficked the very purpose of their journey is to put them into an exploitation situation from which the traffickers can profit. </a:t>
            </a:r>
          </a:p>
          <a:p>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3</a:t>
            </a:fld>
            <a:endParaRPr lang="en-GB"/>
          </a:p>
        </p:txBody>
      </p:sp>
    </p:spTree>
    <p:extLst>
      <p:ext uri="{BB962C8B-B14F-4D97-AF65-F5344CB8AC3E}">
        <p14:creationId xmlns:p14="http://schemas.microsoft.com/office/powerpoint/2010/main" val="321704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Smuggling</a:t>
            </a:r>
          </a:p>
          <a:p>
            <a:pPr eaLnBrk="1" hangingPunct="1">
              <a:lnSpc>
                <a:spcPct val="90000"/>
              </a:lnSpc>
              <a:spcBef>
                <a:spcPct val="0"/>
              </a:spcBef>
            </a:pPr>
            <a:r>
              <a:rPr lang="en-GB" altLang="en-US" dirty="0" smtClean="0">
                <a:latin typeface="Arial" panose="020B0604020202020204" pitchFamily="34" charset="0"/>
                <a:cs typeface="Arial" panose="020B0604020202020204" pitchFamily="34" charset="0"/>
              </a:rPr>
              <a:t>People being smuggled as illegal migrants have usually consented to being smuggled.  The relationship between an illegal migrant and a people smuggler is a commercial transaction which ends on completion of the journey.</a:t>
            </a:r>
          </a:p>
          <a:p>
            <a:pPr eaLnBrk="1" hangingPunct="1">
              <a:lnSpc>
                <a:spcPct val="90000"/>
              </a:lnSpc>
              <a:spcBef>
                <a:spcPct val="0"/>
              </a:spcBef>
            </a:pPr>
            <a:endParaRPr lang="en-GB" altLang="en-US" b="1"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Human trafficking</a:t>
            </a:r>
          </a:p>
          <a:p>
            <a:pPr eaLnBrk="1" hangingPunct="1">
              <a:lnSpc>
                <a:spcPct val="90000"/>
              </a:lnSpc>
              <a:spcBef>
                <a:spcPct val="0"/>
              </a:spcBef>
            </a:pPr>
            <a:r>
              <a:rPr lang="en-GB" altLang="en-US" dirty="0" smtClean="0">
                <a:latin typeface="Arial" panose="020B0604020202020204" pitchFamily="34" charset="0"/>
                <a:cs typeface="Arial" panose="020B0604020202020204" pitchFamily="34" charset="0"/>
              </a:rPr>
              <a:t>Victims of trafficking have not consented, or the consent they did give is rendered meaningless by the actions of the traffickers, e.g. deception.  However, for those who have been trafficked the very purpose of their journey is to put them into an exploitation situation from which the traffickers can profit.  Human trafficking can be categorised as sexual exploitation (rape and prostitution) and non-sexual exploitation (begging, forced labour, domestic servitude, cannabis cultivation, pick-pocketing, human organ transplant, slavery)</a:t>
            </a:r>
          </a:p>
          <a:p>
            <a:pPr eaLnBrk="1" hangingPunct="1">
              <a:spcBef>
                <a:spcPct val="0"/>
              </a:spcBef>
            </a:pP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4</a:t>
            </a:fld>
            <a:endParaRPr lang="en-GB"/>
          </a:p>
        </p:txBody>
      </p:sp>
    </p:spTree>
    <p:extLst>
      <p:ext uri="{BB962C8B-B14F-4D97-AF65-F5344CB8AC3E}">
        <p14:creationId xmlns:p14="http://schemas.microsoft.com/office/powerpoint/2010/main" val="282216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Sexual </a:t>
            </a:r>
            <a:r>
              <a:rPr lang="en-GB" altLang="en-US" dirty="0" smtClean="0">
                <a:latin typeface="Arial" panose="020B0604020202020204" pitchFamily="34" charset="0"/>
                <a:cs typeface="Arial" panose="020B0604020202020204" pitchFamily="34" charset="0"/>
              </a:rPr>
              <a:t>- frequently through prostitution where victims are placed into off-street brothels, forced to see many clients, and receive either little or no money. </a:t>
            </a:r>
          </a:p>
          <a:p>
            <a:pPr eaLnBrk="1" hangingPunct="1">
              <a:lnSpc>
                <a:spcPct val="90000"/>
              </a:lnSpc>
              <a:spcBef>
                <a:spcPct val="0"/>
              </a:spcBef>
            </a:pP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Forced labour </a:t>
            </a:r>
            <a:r>
              <a:rPr lang="en-GB" altLang="en-US" dirty="0" smtClean="0">
                <a:latin typeface="Arial" panose="020B0604020202020204" pitchFamily="34" charset="0"/>
                <a:cs typeface="Arial" panose="020B0604020202020204" pitchFamily="34" charset="0"/>
              </a:rPr>
              <a:t>- where victims are forced to work very long hours and hand over all of their wages to their traffickers or controllers, e.g. </a:t>
            </a:r>
            <a:r>
              <a:rPr lang="en-US" altLang="en-US" dirty="0" smtClean="0"/>
              <a:t>domestic situations as nannies or maids, sweatshop factories, construction sites, farm work, paving/ tarmacking</a:t>
            </a: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Criminal</a:t>
            </a:r>
            <a:r>
              <a:rPr lang="en-GB" altLang="en-US" dirty="0" smtClean="0">
                <a:latin typeface="Arial" panose="020B0604020202020204" pitchFamily="34" charset="0"/>
                <a:cs typeface="Arial" panose="020B0604020202020204" pitchFamily="34" charset="0"/>
              </a:rPr>
              <a:t> – drugs, cannabis farming, organised crime, begging, benefit fraud, s</a:t>
            </a:r>
            <a:r>
              <a:rPr lang="en-US" altLang="en-US" dirty="0" smtClean="0"/>
              <a:t>shoplifting/Theft, Credit card/ATM fraud, Selling Stolen Goods, DVD Pirating and Sales – Section 45 </a:t>
            </a:r>
            <a:r>
              <a:rPr lang="en-US" altLang="en-US" dirty="0" err="1" smtClean="0"/>
              <a:t>defence</a:t>
            </a:r>
            <a:r>
              <a:rPr lang="en-US" altLang="en-US" dirty="0" smtClean="0"/>
              <a:t> can be used for some criminal offences if HT / MDS disclosed – seek advice CPS</a:t>
            </a: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Domestic Servitude </a:t>
            </a:r>
            <a:r>
              <a:rPr lang="en-GB" altLang="en-US" dirty="0" smtClean="0">
                <a:latin typeface="Arial" panose="020B0604020202020204" pitchFamily="34" charset="0"/>
                <a:cs typeface="Arial" panose="020B0604020202020204" pitchFamily="34" charset="0"/>
              </a:rPr>
              <a:t>- victims who live and work in households where they are forced to work through threats of serious harm and physical and sexual assaults. </a:t>
            </a:r>
          </a:p>
          <a:p>
            <a:pPr eaLnBrk="1" hangingPunct="1">
              <a:lnSpc>
                <a:spcPct val="90000"/>
              </a:lnSpc>
              <a:spcBef>
                <a:spcPct val="0"/>
              </a:spcBef>
            </a:pP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Enabling others to acquire benefit </a:t>
            </a:r>
            <a:r>
              <a:rPr lang="en-GB" altLang="en-US" dirty="0" smtClean="0">
                <a:latin typeface="Arial" panose="020B0604020202020204" pitchFamily="34" charset="0"/>
                <a:cs typeface="Arial" panose="020B0604020202020204" pitchFamily="34" charset="0"/>
              </a:rPr>
              <a:t>- this can include but is not restricted to money from state financial assistance such as child benefit or unemployment benefit </a:t>
            </a:r>
          </a:p>
          <a:p>
            <a:pPr eaLnBrk="1" hangingPunct="1">
              <a:lnSpc>
                <a:spcPct val="90000"/>
              </a:lnSpc>
              <a:spcBef>
                <a:spcPct val="0"/>
              </a:spcBef>
            </a:pP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Organ harvesting </a:t>
            </a:r>
            <a:r>
              <a:rPr lang="en-GB" altLang="en-US" dirty="0" smtClean="0">
                <a:latin typeface="Arial" panose="020B0604020202020204" pitchFamily="34" charset="0"/>
                <a:cs typeface="Arial" panose="020B0604020202020204" pitchFamily="34" charset="0"/>
              </a:rPr>
              <a:t>- where victims are trafficked in order to sell their body parts and organs for transplant; eggs, kidneys, eyes (China)</a:t>
            </a:r>
          </a:p>
          <a:p>
            <a:pPr eaLnBrk="1" hangingPunct="1">
              <a:lnSpc>
                <a:spcPct val="90000"/>
              </a:lnSpc>
              <a:spcBef>
                <a:spcPct val="0"/>
              </a:spcBef>
            </a:pPr>
            <a:r>
              <a:rPr lang="en-GB" altLang="en-US" dirty="0" smtClean="0">
                <a:latin typeface="Arial" panose="020B0604020202020204" pitchFamily="34" charset="0"/>
                <a:cs typeface="Arial" panose="020B0604020202020204" pitchFamily="34" charset="0"/>
              </a:rPr>
              <a:t>EGGS IN THIS COUNTRY – NOT ORGAN. Eyes China</a:t>
            </a:r>
            <a:r>
              <a:rPr lang="en-GB" altLang="en-US" baseline="0" dirty="0" smtClean="0">
                <a:latin typeface="Arial" panose="020B0604020202020204" pitchFamily="34" charset="0"/>
                <a:cs typeface="Arial" panose="020B0604020202020204" pitchFamily="34" charset="0"/>
              </a:rPr>
              <a:t> 300,000 await cornea transplants only 10,000 operations – 6 year old child drugged kidnapped eyes gouged out and corneas taken   - Nepal nicknamed Kidney bank </a:t>
            </a: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endParaRPr lang="en-GB" altLang="en-US"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GB" altLang="en-US" b="1" dirty="0" smtClean="0">
                <a:latin typeface="Arial" panose="020B0604020202020204" pitchFamily="34" charset="0"/>
                <a:cs typeface="Arial" panose="020B0604020202020204" pitchFamily="34" charset="0"/>
              </a:rPr>
              <a:t>Children </a:t>
            </a:r>
            <a:r>
              <a:rPr lang="en-GB" altLang="en-US" dirty="0" smtClean="0">
                <a:latin typeface="Arial" panose="020B0604020202020204" pitchFamily="34" charset="0"/>
                <a:cs typeface="Arial" panose="020B0604020202020204" pitchFamily="34" charset="0"/>
              </a:rPr>
              <a:t>- children are amongst the most vulnerable victims; sometimes they are sold into forced labour or domestic work through debt bondage by family members where they are vulnerable to sexual or physical abuse. </a:t>
            </a:r>
          </a:p>
          <a:p>
            <a:pPr eaLnBrk="1" hangingPunct="1">
              <a:lnSpc>
                <a:spcPct val="90000"/>
              </a:lnSpc>
              <a:spcBef>
                <a:spcPct val="0"/>
              </a:spcBef>
            </a:pPr>
            <a:endParaRPr lang="en-GB" altLang="en-US" dirty="0" smtClean="0">
              <a:solidFill>
                <a:schemeClr val="accent2"/>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5</a:t>
            </a:fld>
            <a:endParaRPr lang="en-GB"/>
          </a:p>
        </p:txBody>
      </p:sp>
    </p:spTree>
    <p:extLst>
      <p:ext uri="{BB962C8B-B14F-4D97-AF65-F5344CB8AC3E}">
        <p14:creationId xmlns:p14="http://schemas.microsoft.com/office/powerpoint/2010/main" val="290645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 Car Washes operate in Cash, Letting</a:t>
            </a:r>
            <a:r>
              <a:rPr lang="en-GB" baseline="0" dirty="0" smtClean="0"/>
              <a:t> Properties Cash deposits – used for Cannabis cultivation/pop up brothels/ Cars being hired for county lines</a:t>
            </a:r>
          </a:p>
          <a:p>
            <a:r>
              <a:rPr lang="en-GB" baseline="0" dirty="0" smtClean="0"/>
              <a:t>Abusers acting on their behalf setting up national insurance numbers/bank accounts</a:t>
            </a:r>
          </a:p>
          <a:p>
            <a:r>
              <a:rPr lang="en-GB" baseline="0" dirty="0" smtClean="0"/>
              <a:t>Lots of people living in one location – often taken to work (</a:t>
            </a:r>
            <a:r>
              <a:rPr lang="en-GB" baseline="0" dirty="0" err="1" smtClean="0"/>
              <a:t>hotbedding</a:t>
            </a:r>
            <a:r>
              <a:rPr lang="en-GB" baseline="0" dirty="0" smtClean="0"/>
              <a:t>) and lots of visitors </a:t>
            </a:r>
            <a:r>
              <a:rPr lang="en-GB" baseline="0" dirty="0" err="1" smtClean="0"/>
              <a:t>cuckoo’d</a:t>
            </a:r>
            <a:r>
              <a:rPr lang="en-GB" baseline="0" dirty="0" smtClean="0"/>
              <a:t> property</a:t>
            </a:r>
          </a:p>
          <a:p>
            <a:r>
              <a:rPr lang="en-GB" baseline="0" dirty="0" smtClean="0"/>
              <a:t>Workers not having correct tools for jobs / often dropped early picked up late no access to phone/food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6</a:t>
            </a:fld>
            <a:endParaRPr lang="en-GB"/>
          </a:p>
        </p:txBody>
      </p:sp>
    </p:spTree>
    <p:extLst>
      <p:ext uri="{BB962C8B-B14F-4D97-AF65-F5344CB8AC3E}">
        <p14:creationId xmlns:p14="http://schemas.microsoft.com/office/powerpoint/2010/main" val="130649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Cant work alone need Partnership approach to all we do – Hand Car wash Operation DWP/Immigration/</a:t>
            </a:r>
            <a:r>
              <a:rPr lang="en-GB" baseline="0" dirty="0" smtClean="0"/>
              <a:t>Trading Standards/</a:t>
            </a:r>
            <a:r>
              <a:rPr lang="en-GB" baseline="0" dirty="0" err="1" smtClean="0"/>
              <a:t>Glaa</a:t>
            </a:r>
            <a:r>
              <a:rPr lang="en-GB" baseline="0" dirty="0" smtClean="0"/>
              <a:t>/HMRC/Water Resource Wales/National Minimum Wage Team/Health and Safety Executive,  Operation Integrity Testing Hoteliers – checking if signs of CSE acknowledged and reported, Missing Persons Team do </a:t>
            </a:r>
            <a:r>
              <a:rPr lang="en-GB" baseline="0" dirty="0" err="1" smtClean="0"/>
              <a:t>Makesafe</a:t>
            </a:r>
            <a:r>
              <a:rPr lang="en-GB" baseline="0" dirty="0" smtClean="0"/>
              <a:t> Training.   Operation working with our SEWREC /SEASS partners to look at safeguarding Sex Workers on Adult Service Websites</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7</a:t>
            </a:fld>
            <a:endParaRPr lang="en-GB"/>
          </a:p>
        </p:txBody>
      </p:sp>
    </p:spTree>
    <p:extLst>
      <p:ext uri="{BB962C8B-B14F-4D97-AF65-F5344CB8AC3E}">
        <p14:creationId xmlns:p14="http://schemas.microsoft.com/office/powerpoint/2010/main" val="19896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Figures</a:t>
            </a:r>
            <a:r>
              <a:rPr lang="en-GB" baseline="0" dirty="0" smtClean="0"/>
              <a:t> for Gwent – split East / West -  41 children and 44 adults exploited.  </a:t>
            </a:r>
            <a:r>
              <a:rPr lang="en-GB" baseline="0" smtClean="0"/>
              <a:t>More </a:t>
            </a:r>
            <a:r>
              <a:rPr lang="en-GB" baseline="0" dirty="0" smtClean="0"/>
              <a:t>children exploited in East - </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8</a:t>
            </a:fld>
            <a:endParaRPr lang="en-GB"/>
          </a:p>
        </p:txBody>
      </p:sp>
    </p:spTree>
    <p:extLst>
      <p:ext uri="{BB962C8B-B14F-4D97-AF65-F5344CB8AC3E}">
        <p14:creationId xmlns:p14="http://schemas.microsoft.com/office/powerpoint/2010/main" val="85888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Romanians</a:t>
            </a:r>
            <a:r>
              <a:rPr lang="en-GB" baseline="0" dirty="0" smtClean="0"/>
              <a:t> come to Gwent as a result of advert - £35 per day (£12 only in Romania) work for 3 weeks 12 hours per day no money, survive by hoovering up coins in cars emptying hoover bag out end of day and using money to pay for whoops loaf, no heating or hot water in property, winter conditions, rat infested property</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9</a:t>
            </a:fld>
            <a:endParaRPr lang="en-GB"/>
          </a:p>
        </p:txBody>
      </p:sp>
    </p:spTree>
    <p:extLst>
      <p:ext uri="{BB962C8B-B14F-4D97-AF65-F5344CB8AC3E}">
        <p14:creationId xmlns:p14="http://schemas.microsoft.com/office/powerpoint/2010/main" val="116649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result of partnership work Sex worker who made disclosures</a:t>
            </a:r>
            <a:r>
              <a:rPr lang="en-GB" baseline="0" dirty="0" smtClean="0"/>
              <a:t> to Team regarding Trafficking and Sexual Offences, ongoing investigation </a:t>
            </a:r>
            <a:endParaRPr lang="en-GB" dirty="0"/>
          </a:p>
        </p:txBody>
      </p:sp>
      <p:sp>
        <p:nvSpPr>
          <p:cNvPr id="4" name="Slide Number Placeholder 3"/>
          <p:cNvSpPr>
            <a:spLocks noGrp="1"/>
          </p:cNvSpPr>
          <p:nvPr>
            <p:ph type="sldNum" sz="quarter" idx="10"/>
          </p:nvPr>
        </p:nvSpPr>
        <p:spPr/>
        <p:txBody>
          <a:bodyPr/>
          <a:lstStyle/>
          <a:p>
            <a:fld id="{992865B2-70D5-47F9-BA0E-6126FB159DF3}" type="slidenum">
              <a:rPr lang="en-GB" smtClean="0"/>
              <a:t>10</a:t>
            </a:fld>
            <a:endParaRPr lang="en-GB"/>
          </a:p>
        </p:txBody>
      </p:sp>
    </p:spTree>
    <p:extLst>
      <p:ext uri="{BB962C8B-B14F-4D97-AF65-F5344CB8AC3E}">
        <p14:creationId xmlns:p14="http://schemas.microsoft.com/office/powerpoint/2010/main" val="44498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39716366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5527670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38732776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29912141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2577694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16860069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29515081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34324886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5406118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22828963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665642-13A4-4345-99FF-7C11B5D8E172}"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4953E-7619-EF42-80E6-33BE964BB961}" type="slidenum">
              <a:rPr lang="en-US" smtClean="0"/>
              <a:t>‹#›</a:t>
            </a:fld>
            <a:endParaRPr lang="en-US" dirty="0"/>
          </a:p>
        </p:txBody>
      </p:sp>
    </p:spTree>
    <p:extLst>
      <p:ext uri="{BB962C8B-B14F-4D97-AF65-F5344CB8AC3E}">
        <p14:creationId xmlns:p14="http://schemas.microsoft.com/office/powerpoint/2010/main" val="23376126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65642-13A4-4345-99FF-7C11B5D8E172}" type="datetimeFigureOut">
              <a:rPr lang="en-US" smtClean="0"/>
              <a:t>12/3/2018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4953E-7619-EF42-80E6-33BE964BB961}" type="slidenum">
              <a:rPr lang="en-US" smtClean="0"/>
              <a:t>‹#›</a:t>
            </a:fld>
            <a:endParaRPr lang="en-US" dirty="0"/>
          </a:p>
        </p:txBody>
      </p:sp>
    </p:spTree>
    <p:extLst>
      <p:ext uri="{BB962C8B-B14F-4D97-AF65-F5344CB8AC3E}">
        <p14:creationId xmlns:p14="http://schemas.microsoft.com/office/powerpoint/2010/main" val="298485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521356129_LOW.jpg"/>
          <p:cNvPicPr>
            <a:picLocks noChangeAspect="1"/>
          </p:cNvPicPr>
          <p:nvPr/>
        </p:nvPicPr>
        <p:blipFill rotWithShape="1">
          <a:blip r:embed="rId2">
            <a:extLst>
              <a:ext uri="{28A0092B-C50C-407E-A947-70E740481C1C}">
                <a14:useLocalDpi xmlns:a14="http://schemas.microsoft.com/office/drawing/2010/main" val="0"/>
              </a:ext>
            </a:extLst>
          </a:blip>
          <a:srcRect r="11100"/>
          <a:stretch/>
        </p:blipFill>
        <p:spPr>
          <a:xfrm>
            <a:off x="0" y="0"/>
            <a:ext cx="9143999" cy="6858000"/>
          </a:xfrm>
          <a:prstGeom prst="rect">
            <a:avLst/>
          </a:prstGeom>
        </p:spPr>
      </p:pic>
      <p:pic>
        <p:nvPicPr>
          <p:cNvPr id="10" name="Picture 9"/>
          <p:cNvPicPr>
            <a:picLocks noChangeAspect="1"/>
          </p:cNvPicPr>
          <p:nvPr/>
        </p:nvPicPr>
        <p:blipFill>
          <a:blip r:embed="rId3">
            <a:alphaModFix amt="89000"/>
          </a:blip>
          <a:stretch>
            <a:fillRect/>
          </a:stretch>
        </p:blipFill>
        <p:spPr>
          <a:xfrm>
            <a:off x="0" y="-21286"/>
            <a:ext cx="9143999" cy="6879285"/>
          </a:xfrm>
          <a:prstGeom prst="rect">
            <a:avLst/>
          </a:prstGeom>
        </p:spPr>
      </p:pic>
      <p:pic>
        <p:nvPicPr>
          <p:cNvPr id="5" name="Picture 4" descr="OP JIG - Logo &amp; Tag - 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126" y="536697"/>
            <a:ext cx="2643436" cy="2972618"/>
          </a:xfrm>
          <a:prstGeom prst="rect">
            <a:avLst/>
          </a:prstGeom>
        </p:spPr>
      </p:pic>
      <p:pic>
        <p:nvPicPr>
          <p:cNvPr id="6" name="Picture 5" descr="GWENT POLICE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6416" y="971898"/>
            <a:ext cx="1888710" cy="2102216"/>
          </a:xfrm>
          <a:prstGeom prst="rect">
            <a:avLst/>
          </a:prstGeom>
        </p:spPr>
      </p:pic>
      <p:sp>
        <p:nvSpPr>
          <p:cNvPr id="7" name="TextBox 6"/>
          <p:cNvSpPr txBox="1"/>
          <p:nvPr/>
        </p:nvSpPr>
        <p:spPr>
          <a:xfrm>
            <a:off x="249459" y="3794671"/>
            <a:ext cx="8639103" cy="2246769"/>
          </a:xfrm>
          <a:prstGeom prst="rect">
            <a:avLst/>
          </a:prstGeom>
          <a:noFill/>
        </p:spPr>
        <p:txBody>
          <a:bodyPr wrap="square" rtlCol="0">
            <a:spAutoFit/>
          </a:bodyPr>
          <a:lstStyle/>
          <a:p>
            <a:pPr algn="ctr"/>
            <a:r>
              <a:rPr lang="en-US" sz="3600" b="1" dirty="0" smtClean="0">
                <a:solidFill>
                  <a:schemeClr val="bg1"/>
                </a:solidFill>
                <a:latin typeface="Arial"/>
                <a:cs typeface="Arial"/>
              </a:rPr>
              <a:t>MODERN DAY SLAVERY &amp; HUMAN TRAFFICKING</a:t>
            </a:r>
          </a:p>
          <a:p>
            <a:pPr algn="ctr"/>
            <a:endParaRPr lang="en-US" sz="3600" b="1" dirty="0" smtClean="0">
              <a:solidFill>
                <a:schemeClr val="bg1"/>
              </a:solidFill>
              <a:latin typeface="Arial"/>
              <a:cs typeface="Arial"/>
            </a:endParaRPr>
          </a:p>
          <a:p>
            <a:pPr algn="ctr"/>
            <a:r>
              <a:rPr lang="en-US" sz="3200" b="1" dirty="0" smtClean="0">
                <a:solidFill>
                  <a:schemeClr val="bg1"/>
                </a:solidFill>
                <a:latin typeface="Arial"/>
                <a:cs typeface="Arial"/>
              </a:rPr>
              <a:t>DETECTIVE SERGEANT 947 MANDI VENN</a:t>
            </a:r>
            <a:endParaRPr lang="en-US" sz="3200" dirty="0">
              <a:solidFill>
                <a:schemeClr val="bg1"/>
              </a:solidFill>
              <a:latin typeface="Arial"/>
              <a:cs typeface="Arial"/>
            </a:endParaRPr>
          </a:p>
        </p:txBody>
      </p:sp>
      <p:sp>
        <p:nvSpPr>
          <p:cNvPr id="11" name="TextBox 10"/>
          <p:cNvSpPr txBox="1"/>
          <p:nvPr/>
        </p:nvSpPr>
        <p:spPr>
          <a:xfrm>
            <a:off x="249459"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Tree>
    <p:extLst>
      <p:ext uri="{BB962C8B-B14F-4D97-AF65-F5344CB8AC3E}">
        <p14:creationId xmlns:p14="http://schemas.microsoft.com/office/powerpoint/2010/main" val="981799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VICTIM STATEMENTS</a:t>
            </a:r>
          </a:p>
        </p:txBody>
      </p:sp>
      <p:pic>
        <p:nvPicPr>
          <p:cNvPr id="10" name="Picture 9"/>
          <p:cNvPicPr>
            <a:picLocks noChangeAspect="1"/>
          </p:cNvPicPr>
          <p:nvPr/>
        </p:nvPicPr>
        <p:blipFill rotWithShape="1">
          <a:blip r:embed="rId3">
            <a:alphaModFix amt="39000"/>
          </a:blip>
          <a:srcRect t="17990" r="2471" b="7206"/>
          <a:stretch/>
        </p:blipFill>
        <p:spPr>
          <a:xfrm>
            <a:off x="11678" y="1288409"/>
            <a:ext cx="9869421" cy="5076360"/>
          </a:xfrm>
          <a:prstGeom prst="rect">
            <a:avLst/>
          </a:prstGeom>
        </p:spPr>
      </p:pic>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pic>
        <p:nvPicPr>
          <p:cNvPr id="4" name="Picture 3"/>
          <p:cNvPicPr>
            <a:picLocks noChangeAspect="1"/>
          </p:cNvPicPr>
          <p:nvPr/>
        </p:nvPicPr>
        <p:blipFill>
          <a:blip r:embed="rId8"/>
          <a:stretch>
            <a:fillRect/>
          </a:stretch>
        </p:blipFill>
        <p:spPr>
          <a:xfrm>
            <a:off x="414868" y="1770277"/>
            <a:ext cx="8272814" cy="4092360"/>
          </a:xfrm>
          <a:prstGeom prst="rect">
            <a:avLst/>
          </a:prstGeom>
        </p:spPr>
      </p:pic>
    </p:spTree>
    <p:extLst>
      <p:ext uri="{BB962C8B-B14F-4D97-AF65-F5344CB8AC3E}">
        <p14:creationId xmlns:p14="http://schemas.microsoft.com/office/powerpoint/2010/main" val="2918141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VICTIM STATEMENTS</a:t>
            </a:r>
          </a:p>
        </p:txBody>
      </p:sp>
      <p:pic>
        <p:nvPicPr>
          <p:cNvPr id="10" name="Picture 9"/>
          <p:cNvPicPr>
            <a:picLocks noChangeAspect="1"/>
          </p:cNvPicPr>
          <p:nvPr/>
        </p:nvPicPr>
        <p:blipFill rotWithShape="1">
          <a:blip r:embed="rId3">
            <a:alphaModFix amt="39000"/>
          </a:blip>
          <a:srcRect t="17990" r="2471" b="7206"/>
          <a:stretch/>
        </p:blipFill>
        <p:spPr>
          <a:xfrm>
            <a:off x="11678" y="1288409"/>
            <a:ext cx="9869421" cy="5076360"/>
          </a:xfrm>
          <a:prstGeom prst="rect">
            <a:avLst/>
          </a:prstGeom>
        </p:spPr>
      </p:pic>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pic>
        <p:nvPicPr>
          <p:cNvPr id="2" name="Picture 1"/>
          <p:cNvPicPr>
            <a:picLocks noChangeAspect="1"/>
          </p:cNvPicPr>
          <p:nvPr/>
        </p:nvPicPr>
        <p:blipFill>
          <a:blip r:embed="rId8"/>
          <a:stretch>
            <a:fillRect/>
          </a:stretch>
        </p:blipFill>
        <p:spPr>
          <a:xfrm>
            <a:off x="223024" y="1584078"/>
            <a:ext cx="8830946" cy="4393793"/>
          </a:xfrm>
          <a:prstGeom prst="rect">
            <a:avLst/>
          </a:prstGeom>
        </p:spPr>
      </p:pic>
    </p:spTree>
    <p:extLst>
      <p:ext uri="{BB962C8B-B14F-4D97-AF65-F5344CB8AC3E}">
        <p14:creationId xmlns:p14="http://schemas.microsoft.com/office/powerpoint/2010/main" val="34285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smtClean="0">
                <a:solidFill>
                  <a:schemeClr val="bg1"/>
                </a:solidFill>
                <a:latin typeface="Arial"/>
                <a:cs typeface="Arial"/>
              </a:rPr>
              <a:t>VICTIM STATEMENTS</a:t>
            </a:r>
            <a:endParaRPr lang="en-US" sz="2400" b="1" dirty="0" smtClean="0">
              <a:solidFill>
                <a:schemeClr val="bg1"/>
              </a:solidFill>
              <a:latin typeface="Arial"/>
              <a:cs typeface="Arial"/>
            </a:endParaRPr>
          </a:p>
        </p:txBody>
      </p:sp>
      <p:pic>
        <p:nvPicPr>
          <p:cNvPr id="10" name="Picture 9"/>
          <p:cNvPicPr>
            <a:picLocks noChangeAspect="1"/>
          </p:cNvPicPr>
          <p:nvPr/>
        </p:nvPicPr>
        <p:blipFill rotWithShape="1">
          <a:blip r:embed="rId3">
            <a:alphaModFix amt="39000"/>
          </a:blip>
          <a:srcRect t="17990" r="2471" b="7206"/>
          <a:stretch/>
        </p:blipFill>
        <p:spPr>
          <a:xfrm>
            <a:off x="11679" y="1479025"/>
            <a:ext cx="9042291" cy="4650923"/>
          </a:xfrm>
          <a:prstGeom prst="rect">
            <a:avLst/>
          </a:prstGeom>
        </p:spPr>
      </p:pic>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pic>
        <p:nvPicPr>
          <p:cNvPr id="4" name="Picture 3"/>
          <p:cNvPicPr>
            <a:picLocks noChangeAspect="1"/>
          </p:cNvPicPr>
          <p:nvPr/>
        </p:nvPicPr>
        <p:blipFill>
          <a:blip r:embed="rId8"/>
          <a:stretch>
            <a:fillRect/>
          </a:stretch>
        </p:blipFill>
        <p:spPr>
          <a:xfrm>
            <a:off x="223025" y="1422666"/>
            <a:ext cx="8529469" cy="4793533"/>
          </a:xfrm>
          <a:prstGeom prst="rect">
            <a:avLst/>
          </a:prstGeom>
        </p:spPr>
      </p:pic>
    </p:spTree>
    <p:extLst>
      <p:ext uri="{BB962C8B-B14F-4D97-AF65-F5344CB8AC3E}">
        <p14:creationId xmlns:p14="http://schemas.microsoft.com/office/powerpoint/2010/main" val="3787829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THANK YOU – ANY QUESTIONS</a:t>
            </a:r>
          </a:p>
        </p:txBody>
      </p:sp>
      <p:pic>
        <p:nvPicPr>
          <p:cNvPr id="10" name="Picture 9"/>
          <p:cNvPicPr>
            <a:picLocks noChangeAspect="1"/>
          </p:cNvPicPr>
          <p:nvPr/>
        </p:nvPicPr>
        <p:blipFill rotWithShape="1">
          <a:blip r:embed="rId3">
            <a:alphaModFix amt="39000"/>
          </a:blip>
          <a:srcRect t="17990" r="2471" b="7206"/>
          <a:stretch/>
        </p:blipFill>
        <p:spPr>
          <a:xfrm>
            <a:off x="11678" y="1288409"/>
            <a:ext cx="9869421" cy="5076360"/>
          </a:xfrm>
          <a:prstGeom prst="rect">
            <a:avLst/>
          </a:prstGeom>
        </p:spPr>
      </p:pic>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
        <p:nvSpPr>
          <p:cNvPr id="2" name="Rectangle 1"/>
          <p:cNvSpPr/>
          <p:nvPr/>
        </p:nvSpPr>
        <p:spPr>
          <a:xfrm>
            <a:off x="2286000" y="1997839"/>
            <a:ext cx="4572000" cy="3877985"/>
          </a:xfrm>
          <a:prstGeom prst="rect">
            <a:avLst/>
          </a:prstGeom>
        </p:spPr>
        <p:txBody>
          <a:bodyPr>
            <a:spAutoFit/>
          </a:bodyPr>
          <a:lstStyle/>
          <a:p>
            <a:pPr algn="ctr">
              <a:spcBef>
                <a:spcPct val="0"/>
              </a:spcBef>
              <a:buClrTx/>
              <a:buSzTx/>
              <a:buFontTx/>
              <a:buNone/>
            </a:pPr>
            <a:r>
              <a:rPr lang="en-GB" altLang="en-US" sz="2800" b="1" dirty="0"/>
              <a:t>MODERN DAY SLAVERY/HUMAN TRAFFICKING  TEAM</a:t>
            </a:r>
            <a:r>
              <a:rPr lang="en-GB" altLang="en-US" b="1" dirty="0"/>
              <a:t/>
            </a:r>
            <a:br>
              <a:rPr lang="en-GB" altLang="en-US" b="1" dirty="0"/>
            </a:br>
            <a:r>
              <a:rPr lang="en-GB" altLang="en-US" b="1" dirty="0"/>
              <a:t/>
            </a:r>
            <a:br>
              <a:rPr lang="en-GB" altLang="en-US" b="1" dirty="0"/>
            </a:br>
            <a:r>
              <a:rPr lang="en-GB" altLang="en-US" b="1" dirty="0" smtClean="0"/>
              <a:t>DETECTIVE SERGEANT </a:t>
            </a:r>
            <a:r>
              <a:rPr lang="en-GB" altLang="en-US" b="1" dirty="0"/>
              <a:t>947 MANDI VENN</a:t>
            </a:r>
            <a:br>
              <a:rPr lang="en-GB" altLang="en-US" b="1" dirty="0"/>
            </a:br>
            <a:r>
              <a:rPr lang="en-GB" altLang="en-US" b="1" dirty="0" smtClean="0"/>
              <a:t>DETECTIVE CONSTABLE 1092 </a:t>
            </a:r>
            <a:r>
              <a:rPr lang="en-GB" altLang="en-US" b="1" dirty="0"/>
              <a:t>REBECCA LEWIS</a:t>
            </a:r>
            <a:br>
              <a:rPr lang="en-GB" altLang="en-US" b="1" dirty="0"/>
            </a:br>
            <a:r>
              <a:rPr lang="en-GB" altLang="en-US" b="1" dirty="0" smtClean="0"/>
              <a:t>POLICE CONSTABLE </a:t>
            </a:r>
            <a:r>
              <a:rPr lang="en-GB" altLang="en-US" b="1" dirty="0"/>
              <a:t>690 AZINA </a:t>
            </a:r>
            <a:r>
              <a:rPr lang="en-GB" altLang="en-US" b="1" dirty="0" smtClean="0"/>
              <a:t>HALL</a:t>
            </a:r>
          </a:p>
          <a:p>
            <a:pPr algn="ctr">
              <a:spcBef>
                <a:spcPct val="0"/>
              </a:spcBef>
              <a:buClrTx/>
              <a:buSzTx/>
              <a:buFontTx/>
              <a:buNone/>
            </a:pPr>
            <a:r>
              <a:rPr lang="en-GB" altLang="en-US" b="1" dirty="0" smtClean="0"/>
              <a:t>ADVOCATE REBECCA STONE</a:t>
            </a:r>
            <a:r>
              <a:rPr lang="en-GB" altLang="en-US" b="1" dirty="0"/>
              <a:t/>
            </a:r>
            <a:br>
              <a:rPr lang="en-GB" altLang="en-US" b="1" dirty="0"/>
            </a:br>
            <a:r>
              <a:rPr lang="en-GB" altLang="en-US" b="1" dirty="0"/>
              <a:t/>
            </a:r>
            <a:br>
              <a:rPr lang="en-GB" altLang="en-US" b="1" dirty="0"/>
            </a:br>
            <a:r>
              <a:rPr lang="en-GB" altLang="en-US" b="1" dirty="0"/>
              <a:t> RISCA POLICE STATION</a:t>
            </a:r>
            <a:br>
              <a:rPr lang="en-GB" altLang="en-US" b="1" dirty="0"/>
            </a:br>
            <a:r>
              <a:rPr lang="en-GB" altLang="en-US" b="1" dirty="0"/>
              <a:t>    </a:t>
            </a:r>
            <a:br>
              <a:rPr lang="en-GB" altLang="en-US" b="1" dirty="0"/>
            </a:br>
            <a:r>
              <a:rPr lang="en-GB" altLang="en-US" b="1" dirty="0"/>
              <a:t>ModernDaySlavery@Gwent.pnn.police.uk </a:t>
            </a:r>
          </a:p>
        </p:txBody>
      </p:sp>
    </p:spTree>
    <p:extLst>
      <p:ext uri="{BB962C8B-B14F-4D97-AF65-F5344CB8AC3E}">
        <p14:creationId xmlns:p14="http://schemas.microsoft.com/office/powerpoint/2010/main" val="43883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WHAT IS MODERN DAY SLAVERY?</a:t>
            </a:r>
          </a:p>
        </p:txBody>
      </p:sp>
      <p:pic>
        <p:nvPicPr>
          <p:cNvPr id="10" name="Picture 9"/>
          <p:cNvPicPr>
            <a:picLocks noChangeAspect="1"/>
          </p:cNvPicPr>
          <p:nvPr/>
        </p:nvPicPr>
        <p:blipFill rotWithShape="1">
          <a:blip r:embed="rId3">
            <a:alphaModFix amt="39000"/>
          </a:blip>
          <a:srcRect t="17990" r="2471" b="7206"/>
          <a:stretch/>
        </p:blipFill>
        <p:spPr>
          <a:xfrm>
            <a:off x="0" y="1244474"/>
            <a:ext cx="9144000" cy="5120295"/>
          </a:xfrm>
          <a:prstGeom prst="rect">
            <a:avLst/>
          </a:prstGeom>
        </p:spPr>
      </p:pic>
      <p:sp>
        <p:nvSpPr>
          <p:cNvPr id="11" name="TextBox 10"/>
          <p:cNvSpPr txBox="1"/>
          <p:nvPr/>
        </p:nvSpPr>
        <p:spPr>
          <a:xfrm>
            <a:off x="414867" y="1493141"/>
            <a:ext cx="8337627" cy="4659737"/>
          </a:xfrm>
          <a:prstGeom prst="rect">
            <a:avLst/>
          </a:prstGeom>
          <a:noFill/>
        </p:spPr>
        <p:txBody>
          <a:bodyPr wrap="square" rtlCol="0">
            <a:spAutoFit/>
          </a:bodyPr>
          <a:lstStyle/>
          <a:p>
            <a:pPr>
              <a:lnSpc>
                <a:spcPct val="80000"/>
              </a:lnSpc>
            </a:pPr>
            <a:r>
              <a:rPr lang="en-GB" altLang="en-US" sz="2800" b="1" dirty="0" smtClean="0">
                <a:solidFill>
                  <a:schemeClr val="accent4">
                    <a:lumMod val="50000"/>
                  </a:schemeClr>
                </a:solidFill>
              </a:rPr>
              <a:t>HUMAN TRAFFICKING INVOLVES:</a:t>
            </a:r>
          </a:p>
          <a:p>
            <a:pPr>
              <a:lnSpc>
                <a:spcPct val="80000"/>
              </a:lnSpc>
            </a:pPr>
            <a:endParaRPr lang="en-GB" altLang="en-US" sz="2800" b="1" dirty="0" smtClean="0">
              <a:solidFill>
                <a:schemeClr val="accent4">
                  <a:lumMod val="50000"/>
                </a:schemeClr>
              </a:solidFill>
            </a:endParaRPr>
          </a:p>
          <a:p>
            <a:pPr>
              <a:lnSpc>
                <a:spcPct val="80000"/>
              </a:lnSpc>
            </a:pPr>
            <a:r>
              <a:rPr lang="en-GB" altLang="en-US" sz="2800" b="1" dirty="0" smtClean="0">
                <a:solidFill>
                  <a:schemeClr val="accent4">
                    <a:lumMod val="50000"/>
                  </a:schemeClr>
                </a:solidFill>
              </a:rPr>
              <a:t>Recruiting </a:t>
            </a:r>
            <a:r>
              <a:rPr lang="en-GB" altLang="en-US" sz="2800" b="1" dirty="0">
                <a:solidFill>
                  <a:schemeClr val="accent4">
                    <a:lumMod val="50000"/>
                  </a:schemeClr>
                </a:solidFill>
              </a:rPr>
              <a:t>vulnerable children and adults </a:t>
            </a:r>
          </a:p>
          <a:p>
            <a:pPr>
              <a:lnSpc>
                <a:spcPct val="80000"/>
              </a:lnSpc>
            </a:pPr>
            <a:endParaRPr lang="en-GB" altLang="en-US" sz="2800" b="1" dirty="0">
              <a:solidFill>
                <a:schemeClr val="accent4">
                  <a:lumMod val="50000"/>
                </a:schemeClr>
              </a:solidFill>
            </a:endParaRPr>
          </a:p>
          <a:p>
            <a:pPr>
              <a:lnSpc>
                <a:spcPct val="80000"/>
              </a:lnSpc>
            </a:pPr>
            <a:r>
              <a:rPr lang="en-GB" altLang="en-US" sz="2800" b="1" dirty="0">
                <a:solidFill>
                  <a:schemeClr val="accent4">
                    <a:lumMod val="50000"/>
                  </a:schemeClr>
                </a:solidFill>
              </a:rPr>
              <a:t>Moving them to another place, often another country </a:t>
            </a:r>
          </a:p>
          <a:p>
            <a:pPr>
              <a:lnSpc>
                <a:spcPct val="80000"/>
              </a:lnSpc>
            </a:pPr>
            <a:endParaRPr lang="en-GB" altLang="en-US" sz="2800" b="1" dirty="0">
              <a:solidFill>
                <a:schemeClr val="accent4">
                  <a:lumMod val="50000"/>
                </a:schemeClr>
              </a:solidFill>
            </a:endParaRPr>
          </a:p>
          <a:p>
            <a:pPr>
              <a:lnSpc>
                <a:spcPct val="80000"/>
              </a:lnSpc>
            </a:pPr>
            <a:r>
              <a:rPr lang="en-GB" altLang="en-US" sz="2800" b="1" dirty="0">
                <a:solidFill>
                  <a:schemeClr val="accent4">
                    <a:lumMod val="50000"/>
                  </a:schemeClr>
                </a:solidFill>
              </a:rPr>
              <a:t>Using threats, force or other form of coercion or deception to make them do something against their will </a:t>
            </a:r>
          </a:p>
          <a:p>
            <a:pPr>
              <a:lnSpc>
                <a:spcPct val="80000"/>
              </a:lnSpc>
            </a:pPr>
            <a:endParaRPr lang="en-GB" altLang="en-US" sz="2800" b="1" dirty="0">
              <a:solidFill>
                <a:schemeClr val="accent4">
                  <a:lumMod val="50000"/>
                </a:schemeClr>
              </a:solidFill>
            </a:endParaRPr>
          </a:p>
          <a:p>
            <a:pPr>
              <a:lnSpc>
                <a:spcPct val="80000"/>
              </a:lnSpc>
            </a:pPr>
            <a:r>
              <a:rPr lang="en-GB" altLang="en-US" sz="2800" b="1" dirty="0">
                <a:solidFill>
                  <a:schemeClr val="accent4">
                    <a:lumMod val="50000"/>
                  </a:schemeClr>
                </a:solidFill>
              </a:rPr>
              <a:t>Exploiting them to make money or provide services for their traffickers or others</a:t>
            </a:r>
          </a:p>
          <a:p>
            <a:endParaRPr lang="en-GB" sz="2800" dirty="0" smtClean="0">
              <a:solidFill>
                <a:schemeClr val="accent4">
                  <a:lumMod val="50000"/>
                </a:schemeClr>
              </a:solidFill>
              <a:latin typeface="Arial"/>
              <a:cs typeface="Arial"/>
            </a:endParaRPr>
          </a:p>
        </p:txBody>
      </p:sp>
      <p:pic>
        <p:nvPicPr>
          <p:cNvPr id="13" name="Picture 12"/>
          <p:cNvPicPr>
            <a:picLocks noChangeAspect="1"/>
          </p:cNvPicPr>
          <p:nvPr/>
        </p:nvPicPr>
        <p:blipFill>
          <a:blip r:embed="rId5">
            <a:alphaModFix amt="89000"/>
          </a:blip>
          <a:stretch>
            <a:fillRect/>
          </a:stretch>
        </p:blipFill>
        <p:spPr>
          <a:xfrm>
            <a:off x="0" y="6364769"/>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Tree>
    <p:extLst>
      <p:ext uri="{BB962C8B-B14F-4D97-AF65-F5344CB8AC3E}">
        <p14:creationId xmlns:p14="http://schemas.microsoft.com/office/powerpoint/2010/main" val="1315261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000" b="1" dirty="0" smtClean="0">
                <a:solidFill>
                  <a:schemeClr val="bg1"/>
                </a:solidFill>
                <a:latin typeface="Arial"/>
                <a:cs typeface="Arial"/>
              </a:rPr>
              <a:t>DIFFERENCES – TRAFFICKING AND SMUGGLING</a:t>
            </a:r>
            <a:r>
              <a:rPr lang="en-US" sz="2400" b="1" dirty="0" smtClean="0">
                <a:solidFill>
                  <a:schemeClr val="bg1"/>
                </a:solidFill>
                <a:latin typeface="Arial"/>
                <a:cs typeface="Arial"/>
              </a:rPr>
              <a:t>?</a:t>
            </a:r>
          </a:p>
        </p:txBody>
      </p:sp>
      <p:pic>
        <p:nvPicPr>
          <p:cNvPr id="10" name="Picture 9"/>
          <p:cNvPicPr>
            <a:picLocks noChangeAspect="1"/>
          </p:cNvPicPr>
          <p:nvPr/>
        </p:nvPicPr>
        <p:blipFill rotWithShape="1">
          <a:blip r:embed="rId3">
            <a:alphaModFix amt="39000"/>
          </a:blip>
          <a:srcRect t="17990" r="2471" b="7206"/>
          <a:stretch/>
        </p:blipFill>
        <p:spPr>
          <a:xfrm>
            <a:off x="0" y="1244474"/>
            <a:ext cx="9144000" cy="5120295"/>
          </a:xfrm>
          <a:prstGeom prst="rect">
            <a:avLst/>
          </a:prstGeom>
        </p:spPr>
      </p:pic>
      <p:pic>
        <p:nvPicPr>
          <p:cNvPr id="13" name="Picture 12"/>
          <p:cNvPicPr>
            <a:picLocks noChangeAspect="1"/>
          </p:cNvPicPr>
          <p:nvPr/>
        </p:nvPicPr>
        <p:blipFill>
          <a:blip r:embed="rId5">
            <a:alphaModFix amt="89000"/>
          </a:blip>
          <a:stretch>
            <a:fillRect/>
          </a:stretch>
        </p:blipFill>
        <p:spPr>
          <a:xfrm>
            <a:off x="0" y="6364769"/>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
        <p:nvSpPr>
          <p:cNvPr id="2" name="Rectangle 1"/>
          <p:cNvSpPr/>
          <p:nvPr/>
        </p:nvSpPr>
        <p:spPr>
          <a:xfrm>
            <a:off x="680225" y="1672683"/>
            <a:ext cx="8072270" cy="4216539"/>
          </a:xfrm>
          <a:prstGeom prst="rect">
            <a:avLst/>
          </a:prstGeom>
        </p:spPr>
        <p:txBody>
          <a:bodyPr wrap="square">
            <a:spAutoFit/>
          </a:bodyPr>
          <a:lstStyle/>
          <a:p>
            <a:r>
              <a:rPr lang="en-GB" sz="2000" b="1" dirty="0">
                <a:cs typeface="Arial" panose="020B0604020202020204" pitchFamily="34" charset="0"/>
              </a:rPr>
              <a:t>HUMAN TRAFFICKING </a:t>
            </a:r>
          </a:p>
          <a:p>
            <a:endParaRPr lang="en-GB" sz="2000" b="1" dirty="0">
              <a:cs typeface="Arial" panose="020B0604020202020204" pitchFamily="34" charset="0"/>
            </a:endParaRPr>
          </a:p>
          <a:p>
            <a:r>
              <a:rPr lang="en-GB" sz="2000" b="1" dirty="0">
                <a:cs typeface="Arial" panose="020B0604020202020204" pitchFamily="34" charset="0"/>
              </a:rPr>
              <a:t> </a:t>
            </a:r>
            <a:r>
              <a:rPr lang="en-GB" sz="2400" b="1" dirty="0">
                <a:cs typeface="Arial" panose="020B0604020202020204" pitchFamily="34" charset="0"/>
              </a:rPr>
              <a:t>The movement of a person from one place to another into conditions of  exploitation, using deception, coercion, the abuse of power or the abuse of someone’s vulnerability. </a:t>
            </a:r>
          </a:p>
          <a:p>
            <a:endParaRPr lang="en-GB" sz="2000" b="1" dirty="0">
              <a:cs typeface="Arial" panose="020B0604020202020204" pitchFamily="34" charset="0"/>
            </a:endParaRPr>
          </a:p>
          <a:p>
            <a:r>
              <a:rPr lang="en-GB" sz="2000" b="1" dirty="0">
                <a:cs typeface="Arial" panose="020B0604020202020204" pitchFamily="34" charset="0"/>
              </a:rPr>
              <a:t> PEOPLE SMUGGLING</a:t>
            </a:r>
          </a:p>
          <a:p>
            <a:endParaRPr lang="en-GB" sz="2000" b="1" dirty="0">
              <a:cs typeface="Arial" panose="020B0604020202020204" pitchFamily="34" charset="0"/>
            </a:endParaRPr>
          </a:p>
          <a:p>
            <a:r>
              <a:rPr lang="en-GB" sz="2000" b="1" dirty="0">
                <a:cs typeface="Arial" panose="020B0604020202020204" pitchFamily="34" charset="0"/>
              </a:rPr>
              <a:t> </a:t>
            </a:r>
            <a:r>
              <a:rPr lang="en-GB" sz="2400" b="1" dirty="0">
                <a:cs typeface="Arial" panose="020B0604020202020204" pitchFamily="34" charset="0"/>
              </a:rPr>
              <a:t>The procurement, in order to obtain, directly or indirectly, a financial or other material benefit, of illegal entry of a person into a State Party of which the person is not a national or permanent resident. </a:t>
            </a:r>
          </a:p>
        </p:txBody>
      </p:sp>
    </p:spTree>
    <p:extLst>
      <p:ext uri="{BB962C8B-B14F-4D97-AF65-F5344CB8AC3E}">
        <p14:creationId xmlns:p14="http://schemas.microsoft.com/office/powerpoint/2010/main" val="2506091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THREE ELEMENTS </a:t>
            </a:r>
          </a:p>
        </p:txBody>
      </p:sp>
      <p:pic>
        <p:nvPicPr>
          <p:cNvPr id="10" name="Picture 9"/>
          <p:cNvPicPr>
            <a:picLocks noChangeAspect="1"/>
          </p:cNvPicPr>
          <p:nvPr/>
        </p:nvPicPr>
        <p:blipFill rotWithShape="1">
          <a:blip r:embed="rId3">
            <a:alphaModFix amt="39000"/>
          </a:blip>
          <a:srcRect t="17990" r="2471" b="7206"/>
          <a:stretch/>
        </p:blipFill>
        <p:spPr>
          <a:xfrm>
            <a:off x="0" y="1244474"/>
            <a:ext cx="9144000" cy="5120295"/>
          </a:xfrm>
          <a:prstGeom prst="rect">
            <a:avLst/>
          </a:prstGeom>
        </p:spPr>
      </p:pic>
      <p:sp>
        <p:nvSpPr>
          <p:cNvPr id="11" name="TextBox 10"/>
          <p:cNvSpPr txBox="1"/>
          <p:nvPr/>
        </p:nvSpPr>
        <p:spPr>
          <a:xfrm>
            <a:off x="414867" y="1493141"/>
            <a:ext cx="8337627" cy="523220"/>
          </a:xfrm>
          <a:prstGeom prst="rect">
            <a:avLst/>
          </a:prstGeom>
          <a:noFill/>
        </p:spPr>
        <p:txBody>
          <a:bodyPr wrap="square" rtlCol="0">
            <a:spAutoFit/>
          </a:bodyPr>
          <a:lstStyle/>
          <a:p>
            <a:endParaRPr lang="en-GB" sz="2800" dirty="0" smtClean="0">
              <a:solidFill>
                <a:schemeClr val="accent4">
                  <a:lumMod val="50000"/>
                </a:schemeClr>
              </a:solidFill>
              <a:latin typeface="Arial"/>
              <a:cs typeface="Arial"/>
            </a:endParaRPr>
          </a:p>
        </p:txBody>
      </p:sp>
      <p:pic>
        <p:nvPicPr>
          <p:cNvPr id="13" name="Picture 12"/>
          <p:cNvPicPr>
            <a:picLocks noChangeAspect="1"/>
          </p:cNvPicPr>
          <p:nvPr/>
        </p:nvPicPr>
        <p:blipFill>
          <a:blip r:embed="rId5">
            <a:alphaModFix amt="89000"/>
          </a:blip>
          <a:stretch>
            <a:fillRect/>
          </a:stretch>
        </p:blipFill>
        <p:spPr>
          <a:xfrm>
            <a:off x="0" y="6364769"/>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pic>
        <p:nvPicPr>
          <p:cNvPr id="2" name="Picture 1"/>
          <p:cNvPicPr>
            <a:picLocks noChangeAspect="1"/>
          </p:cNvPicPr>
          <p:nvPr/>
        </p:nvPicPr>
        <p:blipFill>
          <a:blip r:embed="rId8"/>
          <a:stretch>
            <a:fillRect/>
          </a:stretch>
        </p:blipFill>
        <p:spPr>
          <a:xfrm>
            <a:off x="657922" y="1235776"/>
            <a:ext cx="8173844" cy="4787296"/>
          </a:xfrm>
          <a:prstGeom prst="rect">
            <a:avLst/>
          </a:prstGeom>
        </p:spPr>
      </p:pic>
    </p:spTree>
    <p:extLst>
      <p:ext uri="{BB962C8B-B14F-4D97-AF65-F5344CB8AC3E}">
        <p14:creationId xmlns:p14="http://schemas.microsoft.com/office/powerpoint/2010/main" val="291584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TYPES OF EXPLOITATION</a:t>
            </a:r>
          </a:p>
        </p:txBody>
      </p:sp>
      <p:pic>
        <p:nvPicPr>
          <p:cNvPr id="10" name="Picture 9"/>
          <p:cNvPicPr>
            <a:picLocks noChangeAspect="1"/>
          </p:cNvPicPr>
          <p:nvPr/>
        </p:nvPicPr>
        <p:blipFill rotWithShape="1">
          <a:blip r:embed="rId3">
            <a:alphaModFix amt="39000"/>
          </a:blip>
          <a:srcRect t="17990" r="2471" b="7206"/>
          <a:stretch/>
        </p:blipFill>
        <p:spPr>
          <a:xfrm>
            <a:off x="0" y="1244474"/>
            <a:ext cx="9144000" cy="5120295"/>
          </a:xfrm>
          <a:prstGeom prst="rect">
            <a:avLst/>
          </a:prstGeom>
        </p:spPr>
      </p:pic>
      <p:sp>
        <p:nvSpPr>
          <p:cNvPr id="11" name="TextBox 10"/>
          <p:cNvSpPr txBox="1"/>
          <p:nvPr/>
        </p:nvSpPr>
        <p:spPr>
          <a:xfrm>
            <a:off x="414867" y="1493141"/>
            <a:ext cx="8337627" cy="523220"/>
          </a:xfrm>
          <a:prstGeom prst="rect">
            <a:avLst/>
          </a:prstGeom>
          <a:noFill/>
        </p:spPr>
        <p:txBody>
          <a:bodyPr wrap="square" rtlCol="0">
            <a:spAutoFit/>
          </a:bodyPr>
          <a:lstStyle/>
          <a:p>
            <a:endParaRPr lang="en-GB" sz="2800" dirty="0" smtClean="0">
              <a:solidFill>
                <a:schemeClr val="accent4">
                  <a:lumMod val="50000"/>
                </a:schemeClr>
              </a:solidFill>
              <a:latin typeface="Arial"/>
              <a:cs typeface="Arial"/>
            </a:endParaRPr>
          </a:p>
        </p:txBody>
      </p:sp>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
        <p:nvSpPr>
          <p:cNvPr id="4" name="Rectangle 3"/>
          <p:cNvSpPr/>
          <p:nvPr/>
        </p:nvSpPr>
        <p:spPr>
          <a:xfrm>
            <a:off x="414867" y="1661531"/>
            <a:ext cx="8193874" cy="4435701"/>
          </a:xfrm>
          <a:prstGeom prst="rect">
            <a:avLst/>
          </a:prstGeom>
        </p:spPr>
        <p:txBody>
          <a:bodyPr wrap="square">
            <a:spAutoFit/>
          </a:bodyPr>
          <a:lstStyle/>
          <a:p>
            <a:pPr>
              <a:lnSpc>
                <a:spcPct val="80000"/>
              </a:lnSpc>
              <a:defRPr/>
            </a:pPr>
            <a:r>
              <a:rPr lang="en-GB" altLang="en-US" sz="3200" dirty="0">
                <a:solidFill>
                  <a:schemeClr val="accent4">
                    <a:lumMod val="50000"/>
                  </a:schemeClr>
                </a:solidFill>
              </a:rPr>
              <a:t>These are fairly wide ranging and often include the following types of conduct:</a:t>
            </a:r>
          </a:p>
          <a:p>
            <a:pPr>
              <a:lnSpc>
                <a:spcPct val="80000"/>
              </a:lnSpc>
              <a:defRPr/>
            </a:pPr>
            <a:endParaRPr lang="en-GB" altLang="en-US" sz="3200" dirty="0">
              <a:solidFill>
                <a:schemeClr val="accent4">
                  <a:lumMod val="50000"/>
                </a:schemeClr>
              </a:solidFill>
            </a:endParaRPr>
          </a:p>
          <a:p>
            <a:pPr>
              <a:lnSpc>
                <a:spcPct val="80000"/>
              </a:lnSpc>
              <a:defRPr/>
            </a:pPr>
            <a:r>
              <a:rPr lang="en-GB" altLang="en-US" sz="3200" b="1" dirty="0">
                <a:solidFill>
                  <a:schemeClr val="accent4">
                    <a:lumMod val="50000"/>
                  </a:schemeClr>
                </a:solidFill>
              </a:rPr>
              <a:t>Sexual Exploitation</a:t>
            </a:r>
          </a:p>
          <a:p>
            <a:pPr>
              <a:lnSpc>
                <a:spcPct val="80000"/>
              </a:lnSpc>
              <a:defRPr/>
            </a:pPr>
            <a:r>
              <a:rPr lang="en-GB" altLang="en-US" sz="3200" b="1" dirty="0">
                <a:solidFill>
                  <a:schemeClr val="accent4">
                    <a:lumMod val="50000"/>
                  </a:schemeClr>
                </a:solidFill>
              </a:rPr>
              <a:t>Forced labour</a:t>
            </a:r>
          </a:p>
          <a:p>
            <a:pPr>
              <a:lnSpc>
                <a:spcPct val="80000"/>
              </a:lnSpc>
              <a:defRPr/>
            </a:pPr>
            <a:r>
              <a:rPr lang="en-GB" altLang="en-US" sz="3200" b="1" dirty="0">
                <a:solidFill>
                  <a:schemeClr val="accent4">
                    <a:lumMod val="50000"/>
                  </a:schemeClr>
                </a:solidFill>
              </a:rPr>
              <a:t>Criminal Exploitation/County Lines/Cuckooing</a:t>
            </a:r>
          </a:p>
          <a:p>
            <a:pPr>
              <a:lnSpc>
                <a:spcPct val="80000"/>
              </a:lnSpc>
              <a:defRPr/>
            </a:pPr>
            <a:r>
              <a:rPr lang="en-GB" altLang="en-US" sz="3200" b="1" dirty="0">
                <a:solidFill>
                  <a:schemeClr val="accent4">
                    <a:lumMod val="50000"/>
                  </a:schemeClr>
                </a:solidFill>
              </a:rPr>
              <a:t>Domestic Servitude</a:t>
            </a:r>
            <a:endParaRPr lang="en-GB" altLang="en-US" sz="3200" dirty="0">
              <a:solidFill>
                <a:schemeClr val="accent4">
                  <a:lumMod val="50000"/>
                </a:schemeClr>
              </a:solidFill>
            </a:endParaRPr>
          </a:p>
          <a:p>
            <a:pPr>
              <a:lnSpc>
                <a:spcPct val="80000"/>
              </a:lnSpc>
              <a:defRPr/>
            </a:pPr>
            <a:r>
              <a:rPr lang="en-GB" altLang="en-US" sz="3200" b="1" dirty="0">
                <a:solidFill>
                  <a:schemeClr val="accent4">
                    <a:lumMod val="50000"/>
                  </a:schemeClr>
                </a:solidFill>
              </a:rPr>
              <a:t>Organ harvesting</a:t>
            </a:r>
            <a:endParaRPr lang="en-GB" altLang="en-US" sz="3200" dirty="0">
              <a:solidFill>
                <a:schemeClr val="accent4">
                  <a:lumMod val="50000"/>
                </a:schemeClr>
              </a:solidFill>
            </a:endParaRPr>
          </a:p>
          <a:p>
            <a:pPr>
              <a:lnSpc>
                <a:spcPct val="80000"/>
              </a:lnSpc>
              <a:defRPr/>
            </a:pPr>
            <a:r>
              <a:rPr lang="en-GB" altLang="en-US" sz="3200" b="1" dirty="0">
                <a:solidFill>
                  <a:schemeClr val="accent4">
                    <a:lumMod val="50000"/>
                  </a:schemeClr>
                </a:solidFill>
              </a:rPr>
              <a:t>Child relating crime such as sexual exploitation, </a:t>
            </a:r>
            <a:r>
              <a:rPr lang="en-GB" altLang="en-US" sz="3200" b="1" dirty="0" smtClean="0">
                <a:solidFill>
                  <a:schemeClr val="accent4">
                    <a:lumMod val="50000"/>
                  </a:schemeClr>
                </a:solidFill>
              </a:rPr>
              <a:t>Illegal </a:t>
            </a:r>
            <a:r>
              <a:rPr lang="en-GB" altLang="en-US" sz="3200" b="1" dirty="0">
                <a:solidFill>
                  <a:schemeClr val="accent4">
                    <a:lumMod val="50000"/>
                  </a:schemeClr>
                </a:solidFill>
              </a:rPr>
              <a:t>drug dealing, organised theft and forced begging</a:t>
            </a:r>
            <a:endParaRPr lang="en-GB" altLang="en-US" sz="3200" dirty="0">
              <a:solidFill>
                <a:schemeClr val="accent4">
                  <a:lumMod val="50000"/>
                </a:schemeClr>
              </a:solidFill>
            </a:endParaRPr>
          </a:p>
        </p:txBody>
      </p:sp>
    </p:spTree>
    <p:extLst>
      <p:ext uri="{BB962C8B-B14F-4D97-AF65-F5344CB8AC3E}">
        <p14:creationId xmlns:p14="http://schemas.microsoft.com/office/powerpoint/2010/main" val="1739379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SOME SIGNS THAT SOC TAKING PLACE</a:t>
            </a:r>
          </a:p>
        </p:txBody>
      </p:sp>
      <p:pic>
        <p:nvPicPr>
          <p:cNvPr id="10" name="Picture 9"/>
          <p:cNvPicPr>
            <a:picLocks noChangeAspect="1"/>
          </p:cNvPicPr>
          <p:nvPr/>
        </p:nvPicPr>
        <p:blipFill rotWithShape="1">
          <a:blip r:embed="rId3">
            <a:alphaModFix amt="39000"/>
          </a:blip>
          <a:srcRect t="17990" r="2471" b="7206"/>
          <a:stretch/>
        </p:blipFill>
        <p:spPr>
          <a:xfrm>
            <a:off x="11679" y="1705465"/>
            <a:ext cx="9144000" cy="4703238"/>
          </a:xfrm>
          <a:prstGeom prst="rect">
            <a:avLst/>
          </a:prstGeom>
        </p:spPr>
      </p:pic>
      <p:sp>
        <p:nvSpPr>
          <p:cNvPr id="11" name="TextBox 10"/>
          <p:cNvSpPr txBox="1"/>
          <p:nvPr/>
        </p:nvSpPr>
        <p:spPr>
          <a:xfrm>
            <a:off x="437168" y="1428103"/>
            <a:ext cx="8337627" cy="4401205"/>
          </a:xfrm>
          <a:prstGeom prst="rect">
            <a:avLst/>
          </a:prstGeom>
          <a:noFill/>
        </p:spPr>
        <p:txBody>
          <a:bodyPr wrap="square" rtlCol="0">
            <a:spAutoFit/>
          </a:bodyPr>
          <a:lstStyle/>
          <a:p>
            <a:r>
              <a:rPr lang="en-GB" sz="2800" dirty="0" smtClean="0">
                <a:solidFill>
                  <a:schemeClr val="accent4">
                    <a:lumMod val="50000"/>
                  </a:schemeClr>
                </a:solidFill>
                <a:cs typeface="Arial"/>
              </a:rPr>
              <a:t>Cash being used – Why Cash/ Why Cheap</a:t>
            </a:r>
          </a:p>
          <a:p>
            <a:r>
              <a:rPr lang="en-GB" sz="2800" dirty="0" smtClean="0">
                <a:solidFill>
                  <a:schemeClr val="accent4">
                    <a:lumMod val="50000"/>
                  </a:schemeClr>
                </a:solidFill>
                <a:cs typeface="Arial"/>
              </a:rPr>
              <a:t>People interpreting for others</a:t>
            </a:r>
          </a:p>
          <a:p>
            <a:r>
              <a:rPr lang="en-GB" sz="2800" dirty="0" smtClean="0">
                <a:solidFill>
                  <a:schemeClr val="accent4">
                    <a:lumMod val="50000"/>
                  </a:schemeClr>
                </a:solidFill>
                <a:cs typeface="Arial"/>
              </a:rPr>
              <a:t>Not having the correct equipment for the job</a:t>
            </a:r>
          </a:p>
          <a:p>
            <a:r>
              <a:rPr lang="en-GB" sz="2800" dirty="0" smtClean="0">
                <a:solidFill>
                  <a:schemeClr val="accent4">
                    <a:lumMod val="50000"/>
                  </a:schemeClr>
                </a:solidFill>
                <a:cs typeface="Arial"/>
              </a:rPr>
              <a:t>Houses of Multiple Occupation/ Lots of Visitors</a:t>
            </a:r>
          </a:p>
          <a:p>
            <a:r>
              <a:rPr lang="en-GB" sz="2800" dirty="0" smtClean="0">
                <a:solidFill>
                  <a:schemeClr val="accent4">
                    <a:lumMod val="50000"/>
                  </a:schemeClr>
                </a:solidFill>
                <a:cs typeface="Arial"/>
              </a:rPr>
              <a:t>Visible injuries often left untreated</a:t>
            </a:r>
          </a:p>
          <a:p>
            <a:r>
              <a:rPr lang="en-GB" sz="2800" dirty="0" smtClean="0">
                <a:solidFill>
                  <a:schemeClr val="accent4">
                    <a:lumMod val="50000"/>
                  </a:schemeClr>
                </a:solidFill>
                <a:cs typeface="Arial"/>
              </a:rPr>
              <a:t>No freedom of movement or speech</a:t>
            </a:r>
          </a:p>
          <a:p>
            <a:r>
              <a:rPr lang="en-GB" sz="2800" dirty="0" smtClean="0">
                <a:solidFill>
                  <a:schemeClr val="accent4">
                    <a:lumMod val="50000"/>
                  </a:schemeClr>
                </a:solidFill>
                <a:cs typeface="Arial"/>
              </a:rPr>
              <a:t>Unable to give an address or identify where they live</a:t>
            </a:r>
          </a:p>
          <a:p>
            <a:r>
              <a:rPr lang="en-GB" sz="2800" dirty="0" smtClean="0">
                <a:solidFill>
                  <a:schemeClr val="accent4">
                    <a:lumMod val="50000"/>
                  </a:schemeClr>
                </a:solidFill>
                <a:cs typeface="Arial"/>
              </a:rPr>
              <a:t>No documents/ID/Papers/Bank information</a:t>
            </a:r>
          </a:p>
          <a:p>
            <a:r>
              <a:rPr lang="en-GB" sz="2800" dirty="0" smtClean="0">
                <a:solidFill>
                  <a:schemeClr val="accent4">
                    <a:lumMod val="50000"/>
                  </a:schemeClr>
                </a:solidFill>
                <a:cs typeface="Arial"/>
              </a:rPr>
              <a:t> </a:t>
            </a:r>
          </a:p>
          <a:p>
            <a:endParaRPr lang="en-GB" sz="2800" dirty="0" smtClean="0">
              <a:solidFill>
                <a:schemeClr val="accent4">
                  <a:lumMod val="50000"/>
                </a:schemeClr>
              </a:solidFill>
              <a:latin typeface="Arial"/>
              <a:cs typeface="Arial"/>
            </a:endParaRPr>
          </a:p>
        </p:txBody>
      </p:sp>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Tree>
    <p:extLst>
      <p:ext uri="{BB962C8B-B14F-4D97-AF65-F5344CB8AC3E}">
        <p14:creationId xmlns:p14="http://schemas.microsoft.com/office/powerpoint/2010/main" val="24578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WORK WITHIN THE MDS TEAM</a:t>
            </a:r>
          </a:p>
        </p:txBody>
      </p:sp>
      <p:pic>
        <p:nvPicPr>
          <p:cNvPr id="10" name="Picture 9"/>
          <p:cNvPicPr>
            <a:picLocks noChangeAspect="1"/>
          </p:cNvPicPr>
          <p:nvPr/>
        </p:nvPicPr>
        <p:blipFill rotWithShape="1">
          <a:blip r:embed="rId3">
            <a:alphaModFix amt="39000"/>
          </a:blip>
          <a:srcRect t="17990" r="2471" b="7206"/>
          <a:stretch/>
        </p:blipFill>
        <p:spPr>
          <a:xfrm>
            <a:off x="11678" y="1332343"/>
            <a:ext cx="9869421" cy="5076360"/>
          </a:xfrm>
          <a:prstGeom prst="rect">
            <a:avLst/>
          </a:prstGeom>
        </p:spPr>
      </p:pic>
      <p:sp>
        <p:nvSpPr>
          <p:cNvPr id="11" name="TextBox 10"/>
          <p:cNvSpPr txBox="1"/>
          <p:nvPr/>
        </p:nvSpPr>
        <p:spPr>
          <a:xfrm>
            <a:off x="437168" y="1428103"/>
            <a:ext cx="8337627" cy="3970318"/>
          </a:xfrm>
          <a:prstGeom prst="rect">
            <a:avLst/>
          </a:prstGeom>
          <a:noFill/>
        </p:spPr>
        <p:txBody>
          <a:bodyPr wrap="square" rtlCol="0">
            <a:spAutoFit/>
          </a:bodyPr>
          <a:lstStyle/>
          <a:p>
            <a:r>
              <a:rPr lang="en-GB" sz="2800" dirty="0" smtClean="0">
                <a:solidFill>
                  <a:schemeClr val="accent4">
                    <a:lumMod val="50000"/>
                  </a:schemeClr>
                </a:solidFill>
                <a:cs typeface="Arial"/>
              </a:rPr>
              <a:t>Developed Relationships with Partner Agencies</a:t>
            </a:r>
          </a:p>
          <a:p>
            <a:r>
              <a:rPr lang="en-GB" sz="2800" dirty="0" smtClean="0">
                <a:solidFill>
                  <a:schemeClr val="accent4">
                    <a:lumMod val="50000"/>
                  </a:schemeClr>
                </a:solidFill>
                <a:cs typeface="Arial"/>
              </a:rPr>
              <a:t>Joint Working on Operation Spider, Operation Candy, Operation Aphrodite </a:t>
            </a:r>
          </a:p>
          <a:p>
            <a:r>
              <a:rPr lang="en-GB" sz="2800" dirty="0" smtClean="0">
                <a:solidFill>
                  <a:schemeClr val="accent4">
                    <a:lumMod val="50000"/>
                  </a:schemeClr>
                </a:solidFill>
                <a:cs typeface="Arial"/>
              </a:rPr>
              <a:t>Created procedures relating to Duty to Notify (National Referral Mechanism) in Gwent Police </a:t>
            </a:r>
          </a:p>
          <a:p>
            <a:r>
              <a:rPr lang="en-GB" sz="2800" dirty="0" smtClean="0">
                <a:solidFill>
                  <a:schemeClr val="accent4">
                    <a:lumMod val="50000"/>
                  </a:schemeClr>
                </a:solidFill>
                <a:cs typeface="Arial"/>
              </a:rPr>
              <a:t>Trained over 1,300 people on MDS/HT Awareness</a:t>
            </a:r>
          </a:p>
          <a:p>
            <a:r>
              <a:rPr lang="en-GB" sz="2800" dirty="0" smtClean="0">
                <a:solidFill>
                  <a:schemeClr val="accent4">
                    <a:lumMod val="50000"/>
                  </a:schemeClr>
                </a:solidFill>
                <a:cs typeface="Arial"/>
              </a:rPr>
              <a:t>Intelligence /Crimes/Duty to Notify/Arrests/Referrals all increased within Gwent Police</a:t>
            </a:r>
          </a:p>
          <a:p>
            <a:endParaRPr lang="en-GB" sz="2800" dirty="0" smtClean="0">
              <a:solidFill>
                <a:schemeClr val="accent4">
                  <a:lumMod val="50000"/>
                </a:schemeClr>
              </a:solidFill>
              <a:latin typeface="Arial"/>
              <a:cs typeface="Arial"/>
            </a:endParaRPr>
          </a:p>
        </p:txBody>
      </p:sp>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Tree>
    <p:extLst>
      <p:ext uri="{BB962C8B-B14F-4D97-AF65-F5344CB8AC3E}">
        <p14:creationId xmlns:p14="http://schemas.microsoft.com/office/powerpoint/2010/main" val="2051455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SOME FIGURES FOR GWENT</a:t>
            </a:r>
          </a:p>
        </p:txBody>
      </p:sp>
      <p:pic>
        <p:nvPicPr>
          <p:cNvPr id="10" name="Picture 9"/>
          <p:cNvPicPr>
            <a:picLocks noChangeAspect="1"/>
          </p:cNvPicPr>
          <p:nvPr/>
        </p:nvPicPr>
        <p:blipFill rotWithShape="1">
          <a:blip r:embed="rId3">
            <a:alphaModFix amt="39000"/>
          </a:blip>
          <a:srcRect t="17990" r="2471" b="7206"/>
          <a:stretch/>
        </p:blipFill>
        <p:spPr>
          <a:xfrm>
            <a:off x="11678" y="1288409"/>
            <a:ext cx="9869421" cy="5076360"/>
          </a:xfrm>
          <a:prstGeom prst="rect">
            <a:avLst/>
          </a:prstGeom>
        </p:spPr>
      </p:pic>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sp>
        <p:nvSpPr>
          <p:cNvPr id="2" name="TextBox 1"/>
          <p:cNvSpPr txBox="1"/>
          <p:nvPr/>
        </p:nvSpPr>
        <p:spPr>
          <a:xfrm>
            <a:off x="214313" y="1770277"/>
            <a:ext cx="8929686" cy="3693319"/>
          </a:xfrm>
          <a:prstGeom prst="rect">
            <a:avLst/>
          </a:prstGeom>
          <a:noFill/>
        </p:spPr>
        <p:txBody>
          <a:bodyPr wrap="square" rtlCol="0">
            <a:spAutoFit/>
          </a:bodyPr>
          <a:lstStyle/>
          <a:p>
            <a:r>
              <a:rPr lang="en-GB" sz="2400" dirty="0" smtClean="0"/>
              <a:t>FIGURES FOR GWENT FOR 2018:-</a:t>
            </a:r>
          </a:p>
          <a:p>
            <a:endParaRPr lang="en-GB" sz="2400" dirty="0"/>
          </a:p>
          <a:p>
            <a:r>
              <a:rPr lang="en-GB" sz="2400" dirty="0" smtClean="0"/>
              <a:t>85 Referrals received</a:t>
            </a:r>
          </a:p>
          <a:p>
            <a:endParaRPr lang="en-GB" sz="2400" dirty="0"/>
          </a:p>
          <a:p>
            <a:r>
              <a:rPr lang="en-GB" sz="2400" dirty="0" smtClean="0"/>
              <a:t>EAST OF GWENT  60 NATIONAL REFERRAL MECHANISMS SUBMITTED </a:t>
            </a:r>
          </a:p>
          <a:p>
            <a:r>
              <a:rPr lang="en-GB" sz="2400" dirty="0" smtClean="0"/>
              <a:t>31 CHILDREN AND 29 ADULTS</a:t>
            </a:r>
          </a:p>
          <a:p>
            <a:endParaRPr lang="en-GB" sz="2400" dirty="0"/>
          </a:p>
          <a:p>
            <a:r>
              <a:rPr lang="en-GB" sz="2400" dirty="0" smtClean="0"/>
              <a:t>WEST OF GWENT 25 NATIONAL REFERRAL MECHANISMS SUBMITTED</a:t>
            </a:r>
          </a:p>
          <a:p>
            <a:r>
              <a:rPr lang="en-GB" sz="2400" dirty="0" smtClean="0"/>
              <a:t>10 CHILDREN AND 15 ADULTS</a:t>
            </a:r>
          </a:p>
          <a:p>
            <a:endParaRPr lang="en-GB" dirty="0" smtClean="0"/>
          </a:p>
        </p:txBody>
      </p:sp>
    </p:spTree>
    <p:extLst>
      <p:ext uri="{BB962C8B-B14F-4D97-AF65-F5344CB8AC3E}">
        <p14:creationId xmlns:p14="http://schemas.microsoft.com/office/powerpoint/2010/main" val="370164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471"/>
          <a:stretch/>
        </p:blipFill>
        <p:spPr>
          <a:xfrm>
            <a:off x="0" y="2"/>
            <a:ext cx="9144000" cy="6844898"/>
          </a:xfrm>
          <a:prstGeom prst="rect">
            <a:avLst/>
          </a:prstGeom>
        </p:spPr>
      </p:pic>
      <p:pic>
        <p:nvPicPr>
          <p:cNvPr id="16" name="Picture 15" descr="shutterstock_521356129_LOW.jpg"/>
          <p:cNvPicPr>
            <a:picLocks noChangeAspect="1"/>
          </p:cNvPicPr>
          <p:nvPr/>
        </p:nvPicPr>
        <p:blipFill rotWithShape="1">
          <a:blip r:embed="rId4">
            <a:extLst>
              <a:ext uri="{28A0092B-C50C-407E-A947-70E740481C1C}">
                <a14:useLocalDpi xmlns:a14="http://schemas.microsoft.com/office/drawing/2010/main" val="0"/>
              </a:ext>
            </a:extLst>
          </a:blip>
          <a:srcRect t="92808" r="11100"/>
          <a:stretch/>
        </p:blipFill>
        <p:spPr>
          <a:xfrm>
            <a:off x="0" y="6364768"/>
            <a:ext cx="9143999" cy="493231"/>
          </a:xfrm>
          <a:prstGeom prst="rect">
            <a:avLst/>
          </a:prstGeom>
        </p:spPr>
      </p:pic>
      <p:pic>
        <p:nvPicPr>
          <p:cNvPr id="15" name="Picture 14"/>
          <p:cNvPicPr>
            <a:picLocks noChangeAspect="1"/>
          </p:cNvPicPr>
          <p:nvPr/>
        </p:nvPicPr>
        <p:blipFill>
          <a:blip r:embed="rId5">
            <a:alphaModFix amt="89000"/>
          </a:blip>
          <a:stretch>
            <a:fillRect/>
          </a:stretch>
        </p:blipFill>
        <p:spPr>
          <a:xfrm>
            <a:off x="0" y="0"/>
            <a:ext cx="9144000" cy="1244475"/>
          </a:xfrm>
          <a:prstGeom prst="rect">
            <a:avLst/>
          </a:prstGeom>
        </p:spPr>
      </p:pic>
      <p:sp>
        <p:nvSpPr>
          <p:cNvPr id="9" name="Rectangle 8"/>
          <p:cNvSpPr/>
          <p:nvPr/>
        </p:nvSpPr>
        <p:spPr>
          <a:xfrm>
            <a:off x="0" y="1244475"/>
            <a:ext cx="9144000" cy="51202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P JIG - Logo &amp; Tag -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7338" y="2"/>
            <a:ext cx="1106662" cy="1244473"/>
          </a:xfrm>
          <a:prstGeom prst="rect">
            <a:avLst/>
          </a:prstGeom>
        </p:spPr>
      </p:pic>
      <p:pic>
        <p:nvPicPr>
          <p:cNvPr id="6" name="Picture 5" descr="GWENT POLICE_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638" y="178193"/>
            <a:ext cx="790700" cy="880083"/>
          </a:xfrm>
          <a:prstGeom prst="rect">
            <a:avLst/>
          </a:prstGeom>
        </p:spPr>
      </p:pic>
      <p:sp>
        <p:nvSpPr>
          <p:cNvPr id="7" name="TextBox 6"/>
          <p:cNvSpPr txBox="1"/>
          <p:nvPr/>
        </p:nvSpPr>
        <p:spPr>
          <a:xfrm>
            <a:off x="113391" y="257008"/>
            <a:ext cx="8639103" cy="461665"/>
          </a:xfrm>
          <a:prstGeom prst="rect">
            <a:avLst/>
          </a:prstGeom>
          <a:noFill/>
        </p:spPr>
        <p:txBody>
          <a:bodyPr wrap="square" rtlCol="0">
            <a:spAutoFit/>
          </a:bodyPr>
          <a:lstStyle/>
          <a:p>
            <a:pPr algn="ctr"/>
            <a:r>
              <a:rPr lang="en-US" sz="2400" b="1" dirty="0" smtClean="0">
                <a:solidFill>
                  <a:schemeClr val="bg1"/>
                </a:solidFill>
                <a:latin typeface="Arial"/>
                <a:cs typeface="Arial"/>
              </a:rPr>
              <a:t>CASE STUDY</a:t>
            </a:r>
          </a:p>
        </p:txBody>
      </p:sp>
      <p:pic>
        <p:nvPicPr>
          <p:cNvPr id="10" name="Picture 9"/>
          <p:cNvPicPr>
            <a:picLocks noChangeAspect="1"/>
          </p:cNvPicPr>
          <p:nvPr/>
        </p:nvPicPr>
        <p:blipFill rotWithShape="1">
          <a:blip r:embed="rId3">
            <a:alphaModFix amt="39000"/>
          </a:blip>
          <a:srcRect t="17990" r="2471" b="7206"/>
          <a:stretch/>
        </p:blipFill>
        <p:spPr>
          <a:xfrm>
            <a:off x="11678" y="1288409"/>
            <a:ext cx="9869421" cy="5076360"/>
          </a:xfrm>
          <a:prstGeom prst="rect">
            <a:avLst/>
          </a:prstGeom>
        </p:spPr>
      </p:pic>
      <p:pic>
        <p:nvPicPr>
          <p:cNvPr id="13" name="Picture 12"/>
          <p:cNvPicPr>
            <a:picLocks noChangeAspect="1"/>
          </p:cNvPicPr>
          <p:nvPr/>
        </p:nvPicPr>
        <p:blipFill>
          <a:blip r:embed="rId5">
            <a:alphaModFix amt="89000"/>
          </a:blip>
          <a:stretch>
            <a:fillRect/>
          </a:stretch>
        </p:blipFill>
        <p:spPr>
          <a:xfrm>
            <a:off x="11680" y="6316147"/>
            <a:ext cx="9143999" cy="503873"/>
          </a:xfrm>
          <a:prstGeom prst="rect">
            <a:avLst/>
          </a:prstGeom>
        </p:spPr>
      </p:pic>
      <p:sp>
        <p:nvSpPr>
          <p:cNvPr id="14" name="TextBox 13"/>
          <p:cNvSpPr txBox="1"/>
          <p:nvPr/>
        </p:nvSpPr>
        <p:spPr>
          <a:xfrm>
            <a:off x="414867" y="6452637"/>
            <a:ext cx="8639103" cy="307777"/>
          </a:xfrm>
          <a:prstGeom prst="rect">
            <a:avLst/>
          </a:prstGeom>
          <a:noFill/>
        </p:spPr>
        <p:txBody>
          <a:bodyPr wrap="square" rtlCol="0">
            <a:spAutoFit/>
          </a:bodyPr>
          <a:lstStyle/>
          <a:p>
            <a:pPr algn="r"/>
            <a:r>
              <a:rPr lang="en-US" sz="1400" b="1" dirty="0" smtClean="0">
                <a:solidFill>
                  <a:schemeClr val="bg1"/>
                </a:solidFill>
                <a:latin typeface="Arial"/>
                <a:cs typeface="Arial"/>
              </a:rPr>
              <a:t>Modern Day Slavery &amp; Human Trafficking</a:t>
            </a:r>
            <a:endParaRPr lang="en-US" sz="1100" dirty="0">
              <a:solidFill>
                <a:schemeClr val="bg1"/>
              </a:solidFill>
              <a:latin typeface="Arial"/>
              <a:cs typeface="Arial"/>
            </a:endParaRPr>
          </a:p>
        </p:txBody>
      </p:sp>
      <p:pic>
        <p:nvPicPr>
          <p:cNvPr id="17" name="Content Placeholder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2058988" y="1981200"/>
            <a:ext cx="5026025" cy="3886200"/>
          </a:xfrm>
          <a:prstGeom prst="rect">
            <a:avLst/>
          </a:prstGeom>
        </p:spPr>
      </p:pic>
    </p:spTree>
    <p:extLst>
      <p:ext uri="{BB962C8B-B14F-4D97-AF65-F5344CB8AC3E}">
        <p14:creationId xmlns:p14="http://schemas.microsoft.com/office/powerpoint/2010/main" val="2157838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1438</Words>
  <Application>Microsoft Office PowerPoint</Application>
  <PresentationFormat>On-screen Show (4:3)</PresentationFormat>
  <Paragraphs>131</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Noyes</dc:creator>
  <cp:lastModifiedBy>Regan Joanne</cp:lastModifiedBy>
  <cp:revision>25</cp:revision>
  <dcterms:created xsi:type="dcterms:W3CDTF">2018-10-30T13:41:46Z</dcterms:created>
  <dcterms:modified xsi:type="dcterms:W3CDTF">2018-12-03T13:04:23Z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tective Marking Classification">
    <vt:lpwstr>OFFICIAL - NO MARKING</vt:lpwstr>
  </property>
  <property fmtid="{D5CDD505-2E9C-101B-9397-08002B2CF9AE}" pid="3" name="Additional Descriptor">
    <vt:lpwstr/>
  </property>
  <property fmtid="{D5CDD505-2E9C-101B-9397-08002B2CF9AE}" pid="4" name="Impact Level">
    <vt:i4>0</vt:i4>
  </property>
</Properties>
</file>